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  <p:sldMasterId id="2147483650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</p:sldIdLst>
  <p:sldSz cy="6858000" cx="12192000"/>
  <p:notesSz cx="6858000" cy="9144000"/>
  <p:embeddedFontLst>
    <p:embeddedFont>
      <p:font typeface="Gill Sans"/>
      <p:regular r:id="rId13"/>
      <p:bold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3840">
          <p15:clr>
            <a:srgbClr val="000000"/>
          </p15:clr>
        </p15:guide>
      </p15:sldGuideLst>
    </p:ext>
    <p:ext uri="GoogleSlidesCustomDataVersion2">
      <go:slidesCustomData xmlns:go="http://customooxmlschemas.google.com/" r:id="rId15" roundtripDataSignature="AMtx7mgp6cvdmCaOghbktIemTWbxEuHL8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font" Target="fonts/GillSans-regular.fntdata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customschemas.google.com/relationships/presentationmetadata" Target="metadata"/><Relationship Id="rId14" Type="http://schemas.openxmlformats.org/officeDocument/2006/relationships/font" Target="fonts/GillSans-bold.fntdata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5" name="Google Shape;25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9" name="Google Shape;29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g2aa46958a59_0_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36" name="Google Shape;36;g2aa46958a59_0_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g2abcb8848da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43" name="Google Shape;43;g2abcb8848da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g31a187ec07c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50" name="Google Shape;50;g31a187ec07c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2aa46958a59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57" name="Google Shape;57;g2aa46958a59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8"/>
          <p:cNvSpPr txBox="1"/>
          <p:nvPr>
            <p:ph idx="10" type="dt"/>
          </p:nvPr>
        </p:nvSpPr>
        <p:spPr>
          <a:xfrm>
            <a:off x="847164" y="330703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9"/>
          <p:cNvSpPr txBox="1"/>
          <p:nvPr>
            <p:ph type="title"/>
          </p:nvPr>
        </p:nvSpPr>
        <p:spPr>
          <a:xfrm>
            <a:off x="838200" y="970156"/>
            <a:ext cx="10515600" cy="7205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b="0" i="0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Google Shape;20;p9"/>
          <p:cNvSpPr txBox="1"/>
          <p:nvPr>
            <p:ph idx="1" type="body"/>
          </p:nvPr>
        </p:nvSpPr>
        <p:spPr>
          <a:xfrm>
            <a:off x="838200" y="1825625"/>
            <a:ext cx="4135244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21" name="Google Shape;21;p9"/>
          <p:cNvSpPr txBox="1"/>
          <p:nvPr>
            <p:ph idx="2" type="body"/>
          </p:nvPr>
        </p:nvSpPr>
        <p:spPr>
          <a:xfrm>
            <a:off x="5202044" y="1825625"/>
            <a:ext cx="4008863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  <p:sp>
        <p:nvSpPr>
          <p:cNvPr id="22" name="Google Shape;22;p9"/>
          <p:cNvSpPr txBox="1"/>
          <p:nvPr>
            <p:ph idx="10" type="dt"/>
          </p:nvPr>
        </p:nvSpPr>
        <p:spPr>
          <a:xfrm>
            <a:off x="838200" y="31320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2.jpg"/><Relationship Id="rId2" Type="http://schemas.openxmlformats.org/officeDocument/2006/relationships/slideLayout" Target="../slideLayouts/slideLayout1.xml"/><Relationship Id="rId3" Type="http://schemas.openxmlformats.org/officeDocument/2006/relationships/theme" Target="../theme/theme2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picture containing drawing&#10;&#10;Description automatically generated" id="10" name="Google Shape;10;p5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2844800" y="177800"/>
            <a:ext cx="6502400" cy="650240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3;p7"/>
          <p:cNvPicPr preferRelativeResize="0"/>
          <p:nvPr/>
        </p:nvPicPr>
        <p:blipFill rotWithShape="1">
          <a:blip r:embed="rId1">
            <a:alphaModFix amt="40000"/>
          </a:blip>
          <a:srcRect b="0" l="29647" r="34000" t="0"/>
          <a:stretch/>
        </p:blipFill>
        <p:spPr>
          <a:xfrm>
            <a:off x="9211235" y="695828"/>
            <a:ext cx="2980765" cy="5466343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7"/>
          <p:cNvSpPr/>
          <p:nvPr/>
        </p:nvSpPr>
        <p:spPr>
          <a:xfrm>
            <a:off x="295835" y="0"/>
            <a:ext cx="416859" cy="6858000"/>
          </a:xfrm>
          <a:prstGeom prst="rect">
            <a:avLst/>
          </a:prstGeom>
          <a:solidFill>
            <a:srgbClr val="163A5A">
              <a:alpha val="80000"/>
            </a:srgbClr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15" name="Google Shape;15;p7"/>
          <p:cNvSpPr txBox="1"/>
          <p:nvPr>
            <p:ph idx="10" type="dt"/>
          </p:nvPr>
        </p:nvSpPr>
        <p:spPr>
          <a:xfrm>
            <a:off x="847164" y="330703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3200" u="none" cap="none" strike="noStrike">
                <a:solidFill>
                  <a:srgbClr val="163A5A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Gill Sans"/>
                <a:ea typeface="Gill Sans"/>
                <a:cs typeface="Gill Sans"/>
                <a:sym typeface="Gill Sans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1" r:id="rId2"/>
    <p:sldLayoutId id="2147483652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hyperlink" Target="http://drive.google.com/file/d/1HkVZdnSye4ZKYhR8E_sbDrGW1GMoAC8J/view" TargetMode="Externa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"/>
          <p:cNvSpPr txBox="1"/>
          <p:nvPr>
            <p:ph idx="10" type="dt"/>
          </p:nvPr>
        </p:nvSpPr>
        <p:spPr>
          <a:xfrm>
            <a:off x="734525" y="0"/>
            <a:ext cx="3286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December 2nd</a:t>
            </a:r>
            <a:endParaRPr/>
          </a:p>
        </p:txBody>
      </p:sp>
      <p:sp>
        <p:nvSpPr>
          <p:cNvPr id="32" name="Google Shape;32;p2"/>
          <p:cNvSpPr txBox="1"/>
          <p:nvPr/>
        </p:nvSpPr>
        <p:spPr>
          <a:xfrm>
            <a:off x="11323500" y="-17550"/>
            <a:ext cx="868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10 mins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2"/>
          <p:cNvSpPr txBox="1"/>
          <p:nvPr/>
        </p:nvSpPr>
        <p:spPr>
          <a:xfrm>
            <a:off x="2792350" y="443550"/>
            <a:ext cx="7006800" cy="597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200" u="sng">
                <a:solidFill>
                  <a:schemeClr val="dk1"/>
                </a:solidFill>
              </a:rPr>
              <a:t>Warm Up:</a:t>
            </a:r>
            <a:r>
              <a:rPr lang="en-US" sz="3200">
                <a:solidFill>
                  <a:srgbClr val="0000FF"/>
                </a:solidFill>
              </a:rPr>
              <a:t> Shoulder Day!</a:t>
            </a:r>
            <a:endParaRPr sz="3200"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200">
                <a:solidFill>
                  <a:srgbClr val="FF0000"/>
                </a:solidFill>
              </a:rPr>
              <a:t>Cycle Week #5/12</a:t>
            </a:r>
            <a:endParaRPr sz="3200">
              <a:solidFill>
                <a:srgbClr val="FF0000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●"/>
            </a:pPr>
            <a:r>
              <a:rPr lang="en-US" sz="3200">
                <a:solidFill>
                  <a:schemeClr val="dk1"/>
                </a:solidFill>
              </a:rPr>
              <a:t>Rotator Cuff Warm Up(3 Sets) </a:t>
            </a:r>
            <a:endParaRPr sz="3200">
              <a:solidFill>
                <a:schemeClr val="dk1"/>
              </a:solidFill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-"/>
            </a:pPr>
            <a:r>
              <a:rPr lang="en-US" sz="2200">
                <a:solidFill>
                  <a:schemeClr val="dk1"/>
                </a:solidFill>
              </a:rPr>
              <a:t>External Rotation x10</a:t>
            </a:r>
            <a:endParaRPr sz="2200">
              <a:solidFill>
                <a:schemeClr val="dk1"/>
              </a:solidFill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-"/>
            </a:pPr>
            <a:r>
              <a:rPr lang="en-US" sz="2200">
                <a:solidFill>
                  <a:schemeClr val="dk1"/>
                </a:solidFill>
              </a:rPr>
              <a:t>Band Pulls x10</a:t>
            </a:r>
            <a:endParaRPr sz="2200">
              <a:solidFill>
                <a:schemeClr val="dk1"/>
              </a:solidFill>
            </a:endParaRPr>
          </a:p>
          <a:p>
            <a:pPr indent="-3683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Char char="-"/>
            </a:pPr>
            <a:r>
              <a:rPr lang="en-US" sz="2200">
                <a:solidFill>
                  <a:schemeClr val="dk1"/>
                </a:solidFill>
              </a:rPr>
              <a:t>Cheerleader x20(ttl)</a:t>
            </a:r>
            <a:endParaRPr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●"/>
            </a:pPr>
            <a:r>
              <a:rPr lang="en-US" sz="3200">
                <a:solidFill>
                  <a:schemeClr val="dk1"/>
                </a:solidFill>
              </a:rPr>
              <a:t>Infraspinatus External Rotation</a:t>
            </a:r>
            <a:endParaRPr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●"/>
            </a:pPr>
            <a:r>
              <a:rPr lang="en-US" sz="3200">
                <a:solidFill>
                  <a:schemeClr val="dk1"/>
                </a:solidFill>
              </a:rPr>
              <a:t>Lock 3(3x10;ea)</a:t>
            </a:r>
            <a:endParaRPr sz="3200">
              <a:solidFill>
                <a:schemeClr val="dk1"/>
              </a:solidFill>
            </a:endParaRPr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Char char="●"/>
            </a:pPr>
            <a:r>
              <a:rPr lang="en-US" sz="3200">
                <a:solidFill>
                  <a:schemeClr val="dk1"/>
                </a:solidFill>
              </a:rPr>
              <a:t>Foam Roll Delts, Lats, Upper Back!</a:t>
            </a:r>
            <a:endParaRPr sz="32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2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000" u="sng">
                <a:solidFill>
                  <a:schemeClr val="dk1"/>
                </a:solidFill>
              </a:rPr>
              <a:t>Wall Mobility:</a:t>
            </a:r>
            <a:r>
              <a:rPr lang="en-US" sz="3000">
                <a:solidFill>
                  <a:schemeClr val="dk1"/>
                </a:solidFill>
              </a:rPr>
              <a:t> </a:t>
            </a:r>
            <a:endParaRPr sz="3000">
              <a:solidFill>
                <a:schemeClr val="dk1"/>
              </a:solidFill>
            </a:endParaRPr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●"/>
            </a:pPr>
            <a:r>
              <a:rPr lang="en-US" sz="3000">
                <a:solidFill>
                  <a:schemeClr val="dk1"/>
                </a:solidFill>
              </a:rPr>
              <a:t>3x10 Internal Rotation</a:t>
            </a:r>
            <a:endParaRPr sz="3000">
              <a:solidFill>
                <a:schemeClr val="dk1"/>
              </a:solidFill>
            </a:endParaRPr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●"/>
            </a:pPr>
            <a:r>
              <a:rPr lang="en-US" sz="3000">
                <a:solidFill>
                  <a:schemeClr val="dk1"/>
                </a:solidFill>
              </a:rPr>
              <a:t>3x10 Abduction</a:t>
            </a:r>
            <a:endParaRPr sz="29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g2aa46958a59_0_6"/>
          <p:cNvSpPr txBox="1"/>
          <p:nvPr>
            <p:ph idx="10" type="dt"/>
          </p:nvPr>
        </p:nvSpPr>
        <p:spPr>
          <a:xfrm>
            <a:off x="734525" y="0"/>
            <a:ext cx="3286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/>
              <a:t>December</a:t>
            </a:r>
            <a:r>
              <a:rPr lang="en-US"/>
              <a:t> 2nd</a:t>
            </a:r>
            <a:endParaRPr/>
          </a:p>
        </p:txBody>
      </p:sp>
      <p:sp>
        <p:nvSpPr>
          <p:cNvPr id="39" name="Google Shape;39;g2aa46958a59_0_6"/>
          <p:cNvSpPr txBox="1"/>
          <p:nvPr/>
        </p:nvSpPr>
        <p:spPr>
          <a:xfrm>
            <a:off x="10663500" y="0"/>
            <a:ext cx="15285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Block 1: 33 mins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" name="Google Shape;40;g2aa46958a59_0_6"/>
          <p:cNvSpPr txBox="1"/>
          <p:nvPr/>
        </p:nvSpPr>
        <p:spPr>
          <a:xfrm>
            <a:off x="3602725" y="281875"/>
            <a:ext cx="5818800" cy="652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600" u="sng">
                <a:solidFill>
                  <a:schemeClr val="dk1"/>
                </a:solidFill>
              </a:rPr>
              <a:t>After Each Set:</a:t>
            </a:r>
            <a:r>
              <a:rPr lang="en-US" sz="2600">
                <a:solidFill>
                  <a:schemeClr val="dk1"/>
                </a:solidFill>
              </a:rPr>
              <a:t> </a:t>
            </a:r>
            <a:endParaRPr sz="26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600">
                <a:solidFill>
                  <a:srgbClr val="FF0000"/>
                </a:solidFill>
              </a:rPr>
              <a:t>One leg at a time!</a:t>
            </a:r>
            <a:endParaRPr sz="2600">
              <a:solidFill>
                <a:srgbClr val="FF0000"/>
              </a:solidFill>
            </a:endParaRPr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Char char="●"/>
            </a:pPr>
            <a:r>
              <a:rPr lang="en-US" sz="2600">
                <a:solidFill>
                  <a:schemeClr val="dk1"/>
                </a:solidFill>
              </a:rPr>
              <a:t>15/</a:t>
            </a:r>
            <a:r>
              <a:rPr lang="en-US" sz="2600">
                <a:solidFill>
                  <a:srgbClr val="0000FF"/>
                </a:solidFill>
              </a:rPr>
              <a:t>5</a:t>
            </a:r>
            <a:r>
              <a:rPr lang="en-US" sz="2600">
                <a:solidFill>
                  <a:schemeClr val="dk1"/>
                </a:solidFill>
              </a:rPr>
              <a:t> S/L Lat Hops/</a:t>
            </a:r>
            <a:r>
              <a:rPr lang="en-US" sz="2600">
                <a:solidFill>
                  <a:srgbClr val="0000FF"/>
                </a:solidFill>
              </a:rPr>
              <a:t>Mat/Bench/Bosu</a:t>
            </a:r>
            <a:endParaRPr sz="2600">
              <a:solidFill>
                <a:srgbClr val="0000FF"/>
              </a:solidFill>
            </a:endParaRPr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Char char="●"/>
            </a:pPr>
            <a:r>
              <a:rPr lang="en-US" sz="2600">
                <a:solidFill>
                  <a:schemeClr val="dk1"/>
                </a:solidFill>
              </a:rPr>
              <a:t>2-3 S/L BB into Calf Raise/</a:t>
            </a:r>
            <a:r>
              <a:rPr lang="en-US" sz="2600">
                <a:solidFill>
                  <a:srgbClr val="0000FF"/>
                </a:solidFill>
              </a:rPr>
              <a:t>Bench</a:t>
            </a:r>
            <a:endParaRPr sz="2600">
              <a:solidFill>
                <a:srgbClr val="0000FF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600" u="sng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600" u="sng">
                <a:solidFill>
                  <a:schemeClr val="dk1"/>
                </a:solidFill>
              </a:rPr>
              <a:t>Db S/L Shoulder Press:</a:t>
            </a:r>
            <a:r>
              <a:rPr lang="en-US" sz="2600">
                <a:solidFill>
                  <a:schemeClr val="dk1"/>
                </a:solidFill>
              </a:rPr>
              <a:t> </a:t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600">
                <a:solidFill>
                  <a:srgbClr val="FF0000"/>
                </a:solidFill>
              </a:rPr>
              <a:t>4 Sets w/ Tempo &amp; 1:30 TOR</a:t>
            </a:r>
            <a:endParaRPr sz="2600">
              <a:solidFill>
                <a:srgbClr val="FF0000"/>
              </a:solidFill>
            </a:endParaRPr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Char char="●"/>
            </a:pPr>
            <a:r>
              <a:rPr lang="en-US" sz="2600">
                <a:solidFill>
                  <a:schemeClr val="dk1"/>
                </a:solidFill>
              </a:rPr>
              <a:t>12-15 Reps @ 30% </a:t>
            </a:r>
            <a:endParaRPr sz="26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6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600" u="sng">
                <a:solidFill>
                  <a:schemeClr val="dk1"/>
                </a:solidFill>
              </a:rPr>
              <a:t>Db S/L Reverse Fly:</a:t>
            </a:r>
            <a:r>
              <a:rPr lang="en-US" sz="2600">
                <a:solidFill>
                  <a:schemeClr val="dk1"/>
                </a:solidFill>
              </a:rPr>
              <a:t> </a:t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600">
                <a:solidFill>
                  <a:srgbClr val="FF0000"/>
                </a:solidFill>
              </a:rPr>
              <a:t>4 Sets w/ Tempo &amp; 1:30 TOR</a:t>
            </a:r>
            <a:endParaRPr sz="2600">
              <a:solidFill>
                <a:srgbClr val="FF0000"/>
              </a:solidFill>
            </a:endParaRPr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Char char="●"/>
            </a:pPr>
            <a:r>
              <a:rPr lang="en-US" sz="2600">
                <a:solidFill>
                  <a:schemeClr val="dk1"/>
                </a:solidFill>
              </a:rPr>
              <a:t>12-15 Reps @ Max</a:t>
            </a:r>
            <a:endParaRPr sz="2600" u="sng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600" u="sng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600" u="sng">
                <a:solidFill>
                  <a:schemeClr val="dk1"/>
                </a:solidFill>
              </a:rPr>
              <a:t>Db S/L Lat Raise:</a:t>
            </a:r>
            <a:r>
              <a:rPr lang="en-US" sz="2600">
                <a:solidFill>
                  <a:schemeClr val="dk1"/>
                </a:solidFill>
              </a:rPr>
              <a:t> </a:t>
            </a:r>
            <a:endParaRPr sz="2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2600">
                <a:solidFill>
                  <a:srgbClr val="FF0000"/>
                </a:solidFill>
              </a:rPr>
              <a:t>4 Sets w/ Tempo &amp; 1:30 TOR</a:t>
            </a:r>
            <a:endParaRPr sz="2600">
              <a:solidFill>
                <a:srgbClr val="FF0000"/>
              </a:solidFill>
            </a:endParaRPr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Char char="●"/>
            </a:pPr>
            <a:r>
              <a:rPr lang="en-US" sz="2600">
                <a:solidFill>
                  <a:schemeClr val="dk1"/>
                </a:solidFill>
              </a:rPr>
              <a:t>12-15 Reps @ Max</a:t>
            </a:r>
            <a:endParaRPr sz="29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2abcb8848da_0_0"/>
          <p:cNvSpPr txBox="1"/>
          <p:nvPr>
            <p:ph idx="10" type="dt"/>
          </p:nvPr>
        </p:nvSpPr>
        <p:spPr>
          <a:xfrm>
            <a:off x="734525" y="0"/>
            <a:ext cx="3286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/>
              <a:t>December</a:t>
            </a:r>
            <a:r>
              <a:rPr lang="en-US"/>
              <a:t> 2nd</a:t>
            </a:r>
            <a:endParaRPr/>
          </a:p>
        </p:txBody>
      </p:sp>
      <p:sp>
        <p:nvSpPr>
          <p:cNvPr id="46" name="Google Shape;46;g2abcb8848da_0_0"/>
          <p:cNvSpPr txBox="1"/>
          <p:nvPr/>
        </p:nvSpPr>
        <p:spPr>
          <a:xfrm>
            <a:off x="10114200" y="-35100"/>
            <a:ext cx="2077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Block </a:t>
            </a:r>
            <a:r>
              <a:rPr lang="en-US"/>
              <a:t>2</a:t>
            </a: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10 mins/2 mins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" name="Google Shape;47;g2abcb8848da_0_0"/>
          <p:cNvSpPr txBox="1"/>
          <p:nvPr/>
        </p:nvSpPr>
        <p:spPr>
          <a:xfrm>
            <a:off x="3457800" y="2221950"/>
            <a:ext cx="5276400" cy="241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3600" u="sng">
                <a:solidFill>
                  <a:schemeClr val="dk1"/>
                </a:solidFill>
              </a:rPr>
              <a:t>E</a:t>
            </a:r>
            <a:r>
              <a:rPr lang="en-US" sz="3600" u="sng">
                <a:solidFill>
                  <a:srgbClr val="FF0000"/>
                </a:solidFill>
              </a:rPr>
              <a:t>2</a:t>
            </a:r>
            <a:r>
              <a:rPr lang="en-US" sz="3600" u="sng">
                <a:solidFill>
                  <a:schemeClr val="dk1"/>
                </a:solidFill>
              </a:rPr>
              <a:t>MOM:</a:t>
            </a:r>
            <a:r>
              <a:rPr lang="en-US" sz="3600">
                <a:solidFill>
                  <a:schemeClr val="dk1"/>
                </a:solidFill>
              </a:rPr>
              <a:t> 5 Rounds</a:t>
            </a:r>
            <a:endParaRPr sz="3600">
              <a:solidFill>
                <a:schemeClr val="dk1"/>
              </a:solidFill>
            </a:endParaRPr>
          </a:p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Char char="●"/>
            </a:pPr>
            <a:r>
              <a:rPr lang="en-US" sz="3600">
                <a:solidFill>
                  <a:schemeClr val="dk1"/>
                </a:solidFill>
              </a:rPr>
              <a:t>:30 Bike @ 70%+</a:t>
            </a:r>
            <a:endParaRPr sz="3600">
              <a:solidFill>
                <a:schemeClr val="dk1"/>
              </a:solidFill>
            </a:endParaRPr>
          </a:p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Char char="●"/>
            </a:pPr>
            <a:r>
              <a:rPr lang="en-US" sz="3600">
                <a:solidFill>
                  <a:schemeClr val="dk1"/>
                </a:solidFill>
              </a:rPr>
              <a:t>10 Db Alt Snatches(ttl)</a:t>
            </a:r>
            <a:endParaRPr sz="3600">
              <a:solidFill>
                <a:schemeClr val="dk1"/>
              </a:solidFill>
            </a:endParaRPr>
          </a:p>
          <a:p>
            <a:pPr indent="-4572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Char char="●"/>
            </a:pPr>
            <a:r>
              <a:rPr lang="en-US" sz="3600">
                <a:solidFill>
                  <a:schemeClr val="dk1"/>
                </a:solidFill>
              </a:rPr>
              <a:t>4-8 Ball G to S</a:t>
            </a:r>
            <a:endParaRPr sz="29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31a187ec07c_0_0"/>
          <p:cNvSpPr txBox="1"/>
          <p:nvPr>
            <p:ph idx="10" type="dt"/>
          </p:nvPr>
        </p:nvSpPr>
        <p:spPr>
          <a:xfrm>
            <a:off x="734525" y="0"/>
            <a:ext cx="3286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/>
              <a:t>December 2nd</a:t>
            </a:r>
            <a:endParaRPr/>
          </a:p>
        </p:txBody>
      </p:sp>
      <p:sp>
        <p:nvSpPr>
          <p:cNvPr id="53" name="Google Shape;53;g31a187ec07c_0_0"/>
          <p:cNvSpPr txBox="1"/>
          <p:nvPr/>
        </p:nvSpPr>
        <p:spPr>
          <a:xfrm>
            <a:off x="11571525" y="0"/>
            <a:ext cx="654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/>
              <a:t>Cycle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" name="Google Shape;54;g31a187ec07c_0_0"/>
          <p:cNvSpPr txBox="1"/>
          <p:nvPr/>
        </p:nvSpPr>
        <p:spPr>
          <a:xfrm>
            <a:off x="3640950" y="411900"/>
            <a:ext cx="4910100" cy="603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3000" u="sng">
                <a:solidFill>
                  <a:schemeClr val="dk1"/>
                </a:solidFill>
              </a:rPr>
              <a:t>Shoulder Press Cycle:</a:t>
            </a:r>
            <a:r>
              <a:rPr lang="en-US" sz="3000">
                <a:solidFill>
                  <a:schemeClr val="dk1"/>
                </a:solidFill>
              </a:rPr>
              <a:t> </a:t>
            </a:r>
            <a:endParaRPr sz="3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 sz="3000">
                <a:solidFill>
                  <a:srgbClr val="0000FF"/>
                </a:solidFill>
              </a:rPr>
              <a:t>#5/12 - Heavy</a:t>
            </a:r>
            <a:endParaRPr sz="3000">
              <a:solidFill>
                <a:schemeClr val="dk1"/>
              </a:solidFill>
            </a:endParaRPr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AutoNum type="arabicPeriod"/>
            </a:pPr>
            <a:r>
              <a:rPr lang="en-US" sz="3000">
                <a:solidFill>
                  <a:schemeClr val="dk1"/>
                </a:solidFill>
              </a:rPr>
              <a:t>Continue warm up</a:t>
            </a:r>
            <a:endParaRPr sz="3000">
              <a:solidFill>
                <a:schemeClr val="dk1"/>
              </a:solidFill>
            </a:endParaRPr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AutoNum type="arabicPeriod"/>
            </a:pPr>
            <a:r>
              <a:rPr lang="en-US" sz="3000">
                <a:solidFill>
                  <a:schemeClr val="dk1"/>
                </a:solidFill>
              </a:rPr>
              <a:t>5x8 @ 70-65%</a:t>
            </a:r>
            <a:endParaRPr sz="3000">
              <a:solidFill>
                <a:schemeClr val="dk1"/>
              </a:solidFill>
            </a:endParaRPr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Char char="-"/>
            </a:pPr>
            <a:r>
              <a:rPr lang="en-US" sz="3000">
                <a:solidFill>
                  <a:schemeClr val="dk1"/>
                </a:solidFill>
              </a:rPr>
              <a:t>3:00 TOR</a:t>
            </a:r>
            <a:endParaRPr sz="3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000">
                <a:solidFill>
                  <a:srgbClr val="FF0000"/>
                </a:solidFill>
              </a:rPr>
              <a:t>Into → Loading </a:t>
            </a:r>
            <a:endParaRPr sz="30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000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000" u="sng">
                <a:solidFill>
                  <a:schemeClr val="dk1"/>
                </a:solidFill>
              </a:rPr>
              <a:t>4-5 Sets(ea):</a:t>
            </a:r>
            <a:r>
              <a:rPr lang="en-US" sz="3000">
                <a:solidFill>
                  <a:schemeClr val="dk1"/>
                </a:solidFill>
              </a:rPr>
              <a:t> </a:t>
            </a:r>
            <a:endParaRPr sz="30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3000">
                <a:solidFill>
                  <a:srgbClr val="FF0000"/>
                </a:solidFill>
              </a:rPr>
              <a:t>8-12 @ Max w/ 1:30 TOR</a:t>
            </a:r>
            <a:endParaRPr sz="3000">
              <a:solidFill>
                <a:srgbClr val="FF0000"/>
              </a:solidFill>
            </a:endParaRPr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AutoNum type="arabicPeriod"/>
            </a:pPr>
            <a:r>
              <a:rPr lang="en-US" sz="3000">
                <a:solidFill>
                  <a:schemeClr val="dk1"/>
                </a:solidFill>
              </a:rPr>
              <a:t>S/A Bench High Row(ea)</a:t>
            </a:r>
            <a:endParaRPr sz="3000">
              <a:solidFill>
                <a:schemeClr val="dk1"/>
              </a:solidFill>
            </a:endParaRPr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AutoNum type="arabicPeriod"/>
            </a:pPr>
            <a:r>
              <a:rPr lang="en-US" sz="3000">
                <a:solidFill>
                  <a:schemeClr val="dk1"/>
                </a:solidFill>
              </a:rPr>
              <a:t>S/A Lat Raises(ea)</a:t>
            </a:r>
            <a:endParaRPr sz="3000">
              <a:solidFill>
                <a:schemeClr val="dk1"/>
              </a:solidFill>
            </a:endParaRPr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AutoNum type="arabicPeriod"/>
            </a:pPr>
            <a:r>
              <a:rPr lang="en-US" sz="3000">
                <a:solidFill>
                  <a:schemeClr val="dk1"/>
                </a:solidFill>
              </a:rPr>
              <a:t>Seated Arnold Press</a:t>
            </a:r>
            <a:endParaRPr sz="29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2aa46958a59_0_0"/>
          <p:cNvSpPr txBox="1"/>
          <p:nvPr>
            <p:ph idx="10" type="dt"/>
          </p:nvPr>
        </p:nvSpPr>
        <p:spPr>
          <a:xfrm>
            <a:off x="734525" y="0"/>
            <a:ext cx="3286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-US"/>
              <a:t>December</a:t>
            </a:r>
            <a:r>
              <a:rPr lang="en-US"/>
              <a:t> 2nd</a:t>
            </a:r>
            <a:endParaRPr/>
          </a:p>
        </p:txBody>
      </p:sp>
      <p:sp>
        <p:nvSpPr>
          <p:cNvPr id="60" name="Google Shape;60;g2aa46958a59_0_0"/>
          <p:cNvSpPr txBox="1"/>
          <p:nvPr/>
        </p:nvSpPr>
        <p:spPr>
          <a:xfrm>
            <a:off x="11499600" y="-17550"/>
            <a:ext cx="692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Audio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1" name="Google Shape;61;g2aa46958a59_0_0" title="12-2-24.mp3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641088" y="1974088"/>
            <a:ext cx="2909825" cy="2909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or4 Master Templat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Custom Design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2020-01-17T00:08:36Z</dcterms:created>
  <dc:creator>Jill Ginsberg</dc:creator>
</cp:coreProperties>
</file>